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314" r:id="rId3"/>
    <p:sldId id="316" r:id="rId4"/>
    <p:sldId id="373" r:id="rId5"/>
    <p:sldId id="370" r:id="rId6"/>
    <p:sldId id="372" r:id="rId7"/>
    <p:sldId id="384" r:id="rId8"/>
    <p:sldId id="317" r:id="rId9"/>
    <p:sldId id="380" r:id="rId10"/>
    <p:sldId id="386" r:id="rId11"/>
    <p:sldId id="387" r:id="rId12"/>
    <p:sldId id="385" r:id="rId13"/>
    <p:sldId id="374" r:id="rId14"/>
    <p:sldId id="292" r:id="rId15"/>
    <p:sldId id="293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1FF"/>
    <a:srgbClr val="542DF0"/>
    <a:srgbClr val="945BFB"/>
    <a:srgbClr val="EEEBFF"/>
    <a:srgbClr val="D9D2FF"/>
    <a:srgbClr val="C3B3FF"/>
    <a:srgbClr val="6B38FA"/>
    <a:srgbClr val="D33B3B"/>
    <a:srgbClr val="050705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3" y="-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6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6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ptmon.com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3C11D8-4EE6-4416-88CB-901C0CA98BCE}"/>
              </a:ext>
            </a:extLst>
          </p:cNvPr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8F9FF617-4E6B-448B-9ABE-4E7550ECD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949762-E88F-4CEF-A1D0-E3C513C3AC22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F7CE55BD-33AA-4C22-A8D8-630136E40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  <p:pic>
        <p:nvPicPr>
          <p:cNvPr id="16" name="Graphic 3">
            <a:hlinkClick r:id="rId4"/>
            <a:extLst>
              <a:ext uri="{FF2B5EF4-FFF2-40B4-BE49-F238E27FC236}">
                <a16:creationId xmlns:a16="http://schemas.microsoft.com/office/drawing/2014/main" id="{98D688CE-F69D-4747-B917-E3FE861F9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F85A948D-1701-4F51-86F5-4BE17B860484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153A9A4-0EC5-4006-AC75-E2181C7D3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92AE8A-A969-4EC2-A18A-5FAADB36947F}"/>
              </a:ext>
            </a:extLst>
          </p:cNvPr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DA08A6B6-6E43-4EDE-8179-83B7D783F7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F4A902-FDE6-4B9B-8A62-514F663618E2}"/>
              </a:ext>
            </a:extLst>
          </p:cNvPr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3">
            <a:hlinkClick r:id="rId4"/>
            <a:extLst>
              <a:ext uri="{FF2B5EF4-FFF2-40B4-BE49-F238E27FC236}">
                <a16:creationId xmlns:a16="http://schemas.microsoft.com/office/drawing/2014/main" id="{1E1E9246-89AD-41D2-8ECF-C8B7D6BF5D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848C19CA-BFC8-4982-A561-DBA76CDF9A5C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7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19264C-F057-47E5-9888-19099D33E04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63CA0F3-7342-48DC-B055-1BF5EF7868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C0FEDEC-727B-44A5-AEE1-24FAAF99F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  <p:pic>
        <p:nvPicPr>
          <p:cNvPr id="10" name="Graphic 3">
            <a:hlinkClick r:id="rId4"/>
            <a:extLst>
              <a:ext uri="{FF2B5EF4-FFF2-40B4-BE49-F238E27FC236}">
                <a16:creationId xmlns:a16="http://schemas.microsoft.com/office/drawing/2014/main" id="{50A9CE43-4617-41E6-8B15-2A02A12FC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  <a:extLst>
              <a:ext uri="{FF2B5EF4-FFF2-40B4-BE49-F238E27FC236}">
                <a16:creationId xmlns:a16="http://schemas.microsoft.com/office/drawing/2014/main" id="{66CCE2FC-14B1-4628-8929-006F1BFC1E1F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56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56FA03F6-3B5A-4094-B477-62F0E01425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E74D280-D94F-49ED-A036-46DE11781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F51D4F-0955-448D-9AA0-87E32593E613}"/>
              </a:ext>
            </a:extLst>
          </p:cNvPr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09B6B-67AA-47E5-AA46-FF065F4CFDB6}"/>
              </a:ext>
            </a:extLst>
          </p:cNvPr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4"/>
            <a:extLst>
              <a:ext uri="{FF2B5EF4-FFF2-40B4-BE49-F238E27FC236}">
                <a16:creationId xmlns:a16="http://schemas.microsoft.com/office/drawing/2014/main" id="{06FB7281-170E-48C0-82C2-F78DCFD6B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7"/>
            <a:extLst>
              <a:ext uri="{FF2B5EF4-FFF2-40B4-BE49-F238E27FC236}">
                <a16:creationId xmlns:a16="http://schemas.microsoft.com/office/drawing/2014/main" id="{18253482-848A-4A70-BB3B-071BA92166D6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81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EC6A91-11F5-4A23-A6C4-555635F63AF5}"/>
              </a:ext>
            </a:extLst>
          </p:cNvPr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2309CF-C31A-46D6-B3E4-6146F4C28FF2}"/>
              </a:ext>
            </a:extLst>
          </p:cNvPr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7EBDD93-68EE-4F7E-B1EE-22E9D3A827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BDF3938-49A0-40E5-9A3E-7D170C255458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B7D367-A0D2-4DC8-BF40-169556C0578E}"/>
                </a:ext>
              </a:extLst>
            </p:cNvPr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C1F5714D-172F-41FB-9AAC-4F6A169C12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Graphic 3">
            <a:hlinkClick r:id="rId4"/>
            <a:extLst>
              <a:ext uri="{FF2B5EF4-FFF2-40B4-BE49-F238E27FC236}">
                <a16:creationId xmlns:a16="http://schemas.microsoft.com/office/drawing/2014/main" id="{683D5ADE-9C0F-4EB8-8A6A-64EC4D8A6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7"/>
            <a:extLst>
              <a:ext uri="{FF2B5EF4-FFF2-40B4-BE49-F238E27FC236}">
                <a16:creationId xmlns:a16="http://schemas.microsoft.com/office/drawing/2014/main" id="{F98D4169-4858-4AC6-B9E8-177492558217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19C3AD-F1DC-465D-88D1-1B037EF71C2D}"/>
              </a:ext>
            </a:extLst>
          </p:cNvPr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58927B-6466-4FA5-9A34-D790216DA5FE}"/>
              </a:ext>
            </a:extLst>
          </p:cNvPr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F7BDCBA3-613E-4A33-86C7-58D1E385FC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53A1A95-F893-4DA0-936E-F55E67995B81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71AD814-4131-4B94-9203-D53ABE0ED233}"/>
                </a:ext>
              </a:extLst>
            </p:cNvPr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>
            <a:extLst>
              <a:ext uri="{FF2B5EF4-FFF2-40B4-BE49-F238E27FC236}">
                <a16:creationId xmlns:a16="http://schemas.microsoft.com/office/drawing/2014/main" id="{3E7AA8F1-956E-44C2-8528-A3AA00B8D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Graphic 3">
            <a:hlinkClick r:id="rId4"/>
            <a:extLst>
              <a:ext uri="{FF2B5EF4-FFF2-40B4-BE49-F238E27FC236}">
                <a16:creationId xmlns:a16="http://schemas.microsoft.com/office/drawing/2014/main" id="{266955B2-03EF-4A16-A23E-B0E060B2E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7"/>
            <a:extLst>
              <a:ext uri="{FF2B5EF4-FFF2-40B4-BE49-F238E27FC236}">
                <a16:creationId xmlns:a16="http://schemas.microsoft.com/office/drawing/2014/main" id="{D6129BFB-7E42-46A0-9936-A6334CBE9007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8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115634-37D0-43EF-A7BB-28FCEE02A466}"/>
              </a:ext>
            </a:extLst>
          </p:cNvPr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B83B5E-D2D8-44EC-A9FE-36194E43A9DD}"/>
              </a:ext>
            </a:extLst>
          </p:cNvPr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B84E65-50B1-47A6-80FB-FCD5CC1D7C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12FA908-A7C3-45B0-AA9C-2FA426301C16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855428-6689-4FD6-9839-B03B8FA69339}"/>
                </a:ext>
              </a:extLst>
            </p:cNvPr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09387679-4A69-4738-A411-E7B4ADB4CF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Graphic 3">
            <a:hlinkClick r:id="rId4"/>
            <a:extLst>
              <a:ext uri="{FF2B5EF4-FFF2-40B4-BE49-F238E27FC236}">
                <a16:creationId xmlns:a16="http://schemas.microsoft.com/office/drawing/2014/main" id="{8E4216DC-A547-43A7-974A-72A26E86A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7"/>
            <a:extLst>
              <a:ext uri="{FF2B5EF4-FFF2-40B4-BE49-F238E27FC236}">
                <a16:creationId xmlns:a16="http://schemas.microsoft.com/office/drawing/2014/main" id="{E7F2AF70-6761-44A8-891E-5838AA45A460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8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3A9C10A-8739-46EA-8E7C-A628FA934E80}"/>
              </a:ext>
            </a:extLst>
          </p:cNvPr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DCDEFB76-B765-4B27-AF19-432DB22B2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E0499894-F98C-4CC8-A258-4C9DBB4D1CDE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72B2327-233A-405B-AA91-E271ED08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C3F1964-5208-4442-A0C6-0C9EC25AFE6A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A03C77-8C9E-4381-B184-0F81831D1221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FBCD91-283E-4FAD-9EAA-3DF93E012EF8}"/>
              </a:ext>
            </a:extLst>
          </p:cNvPr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ABA18D2D-0014-43EA-BADA-4FE166618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359259D-5C1A-4EA2-B49C-34CA6563E085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27EEF6-7A13-454F-A152-90BD0357DE3C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E22EC-E7E4-453F-B04D-9D1AEB8DC4A6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B510D938-16E8-4207-9B87-EA4446FFE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1024883-16DE-48A0-826E-357CB52635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  <p:pic>
        <p:nvPicPr>
          <p:cNvPr id="8" name="Graphic 3">
            <a:hlinkClick r:id="rId6"/>
            <a:extLst>
              <a:ext uri="{FF2B5EF4-FFF2-40B4-BE49-F238E27FC236}">
                <a16:creationId xmlns:a16="http://schemas.microsoft.com/office/drawing/2014/main" id="{EA1C52B6-6702-44F1-A8D0-305F80787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9"/>
            <a:extLst>
              <a:ext uri="{FF2B5EF4-FFF2-40B4-BE49-F238E27FC236}">
                <a16:creationId xmlns:a16="http://schemas.microsoft.com/office/drawing/2014/main" id="{C3CD533A-EE74-4FCC-A86F-EB889DB96A2F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9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3A9C10A-8739-46EA-8E7C-A628FA934E80}"/>
              </a:ext>
            </a:extLst>
          </p:cNvPr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E5D439C7-FF0E-4269-869C-F58B4DD73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14CB2C0C-1F5A-4B87-8E4A-AB03ADCDEEDD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0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686D9D-7186-4434-8994-D0A6004F84DE}"/>
              </a:ext>
            </a:extLst>
          </p:cNvPr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250CC82C-CEAE-41B6-B10C-4326BE4D54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EBFCA8F5-893A-4826-A6E2-3F93152C3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549C897-D1E3-469C-8BB1-8F4FCE66F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  <p:pic>
        <p:nvPicPr>
          <p:cNvPr id="11" name="Graphic 3">
            <a:hlinkClick r:id="rId4"/>
            <a:extLst>
              <a:ext uri="{FF2B5EF4-FFF2-40B4-BE49-F238E27FC236}">
                <a16:creationId xmlns:a16="http://schemas.microsoft.com/office/drawing/2014/main" id="{BFD93110-A37F-453D-9A66-8A1B898F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319BF91E-C6D7-4EA7-8225-76C835097F20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08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66408A-29AA-4B7E-8F08-EF9B47E5AA67}"/>
              </a:ext>
            </a:extLst>
          </p:cNvPr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8F364397-32B3-474C-B10F-A08379E5AD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2B8928-86DD-43BE-8115-C197B25B7C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/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  <p:pic>
        <p:nvPicPr>
          <p:cNvPr id="10" name="Graphic 3">
            <a:hlinkClick r:id="rId4"/>
            <a:extLst>
              <a:ext uri="{FF2B5EF4-FFF2-40B4-BE49-F238E27FC236}">
                <a16:creationId xmlns:a16="http://schemas.microsoft.com/office/drawing/2014/main" id="{D5B84A26-70C2-469C-9095-0009F7411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  <a:extLst>
              <a:ext uri="{FF2B5EF4-FFF2-40B4-BE49-F238E27FC236}">
                <a16:creationId xmlns:a16="http://schemas.microsoft.com/office/drawing/2014/main" id="{DCA0EFC7-7835-49EF-98EF-93AF5099D058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84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823FA6-7520-40F7-B087-1EB6414C3259}"/>
              </a:ext>
            </a:extLst>
          </p:cNvPr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BC1E12AD-953B-45D0-9F30-323634E9D0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1E14768-89ED-4BE1-815E-426E392D3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/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  <p:pic>
        <p:nvPicPr>
          <p:cNvPr id="11" name="Graphic 3">
            <a:hlinkClick r:id="rId6"/>
            <a:extLst>
              <a:ext uri="{FF2B5EF4-FFF2-40B4-BE49-F238E27FC236}">
                <a16:creationId xmlns:a16="http://schemas.microsoft.com/office/drawing/2014/main" id="{8322AEEB-E207-4B19-8B02-A8237445C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9"/>
            <a:extLst>
              <a:ext uri="{FF2B5EF4-FFF2-40B4-BE49-F238E27FC236}">
                <a16:creationId xmlns:a16="http://schemas.microsoft.com/office/drawing/2014/main" id="{081CBB29-6EA2-48E6-902D-F47A57417C05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00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3F1C3C-FC13-4B5D-98AC-B165A0FDD399}"/>
              </a:ext>
            </a:extLst>
          </p:cNvPr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9181F8-94DA-4922-88F4-CA95964A3492}"/>
              </a:ext>
            </a:extLst>
          </p:cNvPr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A901DFB-5221-46A4-BE80-D7C87A4A5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8CEB3C4F-D322-4AAF-A0A9-EAE58D6343A6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92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0E91518E-2B4B-4F44-B940-EAF3E6F74B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4273B7A0-45B3-4BED-9199-3FEEFF66F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8E939CCA-5E9E-4798-877C-CA359CE3AFF3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68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6030C8D-96D9-4680-BDF8-804C1712EDC4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DC72F9-0F44-4FFD-8CA9-6A727B8E8858}"/>
              </a:ext>
            </a:extLst>
          </p:cNvPr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E992160-AE0A-43AB-AABA-1FF4FDC8A2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5287901-0C94-4663-B11B-ECD9F7372996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E22FB5-6EE0-44DC-B281-E6D0F8D02017}"/>
                </a:ext>
              </a:extLst>
            </p:cNvPr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AE7087-973A-4C88-8794-FDDCA31B86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1FAD35C2-379F-42F3-83E4-55A980DE2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72EE9BF8-D0AE-4F13-BA5C-F9360BCBF640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4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79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710387" y="4213728"/>
            <a:ext cx="5333865" cy="254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b="1" dirty="0">
                <a:solidFill>
                  <a:srgbClr val="542DF0"/>
                </a:solidFill>
                <a:latin typeface="+mj-lt"/>
              </a:rPr>
              <a:t>Выполнила</a:t>
            </a:r>
            <a:r>
              <a:rPr lang="en-US" altLang="ko-KR" b="1" dirty="0">
                <a:solidFill>
                  <a:srgbClr val="542DF0"/>
                </a:solidFill>
                <a:latin typeface="+mj-lt"/>
              </a:rPr>
              <a:t>:</a:t>
            </a:r>
          </a:p>
          <a:p>
            <a:r>
              <a:rPr lang="ru-RU" altLang="ko-KR" dirty="0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4 курса</a:t>
            </a:r>
          </a:p>
          <a:p>
            <a:r>
              <a:rPr lang="ru-RU" dirty="0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09.03.01 Информатика и вычислительная техника, </a:t>
            </a:r>
          </a:p>
          <a:p>
            <a:r>
              <a:rPr lang="ru-RU" dirty="0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Технологии разработки программного  обеспечения</a:t>
            </a:r>
            <a:endParaRPr lang="ru-RU" altLang="ko-KR" dirty="0">
              <a:solidFill>
                <a:srgbClr val="542D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ko-KR" dirty="0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Таринская Татьяна Геннадьевна</a:t>
            </a:r>
          </a:p>
          <a:p>
            <a:pPr marL="0" marR="54610" lvl="0" indent="0" algn="l" rtl="0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542DF0"/>
                </a:solidFill>
                <a:latin typeface="+mj-lt"/>
                <a:sym typeface="Times New Roman"/>
              </a:rPr>
              <a:t>Руководитель: </a:t>
            </a:r>
          </a:p>
          <a:p>
            <a:pPr marR="54610" lvl="0" indent="0">
              <a:lnSpc>
                <a:spcPct val="115000"/>
              </a:lnSpc>
              <a:spcBef>
                <a:spcPts val="430"/>
              </a:spcBef>
              <a:spcAft>
                <a:spcPts val="43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к.физ.-</a:t>
            </a:r>
            <a:r>
              <a:rPr lang="ru-RU" dirty="0" err="1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мат.н</a:t>
            </a:r>
            <a:r>
              <a:rPr lang="ru-RU" dirty="0">
                <a:solidFill>
                  <a:srgbClr val="542D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., доцент Власов Дмитрий Викторович</a:t>
            </a:r>
          </a:p>
          <a:p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33418-D2A9-4BCA-A822-AF3EC225BD4C}"/>
              </a:ext>
            </a:extLst>
          </p:cNvPr>
          <p:cNvSpPr txBox="1"/>
          <p:nvPr/>
        </p:nvSpPr>
        <p:spPr>
          <a:xfrm>
            <a:off x="510219" y="1618050"/>
            <a:ext cx="6645325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ko-KR" sz="28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Разработка </a:t>
            </a:r>
            <a:r>
              <a:rPr lang="ru-RU" sz="28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веб-приложения для клуба 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"EdTech Startup Club" 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РГПУ им. А. И. Герцена</a:t>
            </a:r>
            <a:endParaRPr lang="ko-KR" altLang="en-US" sz="28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C0E60B-73E1-A332-4952-B815E87903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571"/>
          <a:stretch>
            <a:fillRect/>
          </a:stretch>
        </p:blipFill>
        <p:spPr/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8ECBAEE-657D-4508-9DE1-4D04F28C4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64"/>
          <a:stretch/>
        </p:blipFill>
        <p:spPr>
          <a:xfrm>
            <a:off x="7393771" y="4368800"/>
            <a:ext cx="1138258" cy="22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D61941-AAC6-4156-8BF0-1DCE15EB0B03}"/>
              </a:ext>
            </a:extLst>
          </p:cNvPr>
          <p:cNvSpPr txBox="1"/>
          <p:nvPr/>
        </p:nvSpPr>
        <p:spPr>
          <a:xfrm>
            <a:off x="1302056" y="1676112"/>
            <a:ext cx="456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Технологии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274D32-2430-416E-8434-67F18A330DED}"/>
              </a:ext>
            </a:extLst>
          </p:cNvPr>
          <p:cNvSpPr/>
          <p:nvPr/>
        </p:nvSpPr>
        <p:spPr>
          <a:xfrm>
            <a:off x="1365556" y="2298987"/>
            <a:ext cx="896620" cy="1651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84B5A9-994D-BBF1-2700-00B29114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76" y="3173822"/>
            <a:ext cx="6619164" cy="18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F23984-0936-4646-7B5E-24DA237B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4412" y="3270914"/>
            <a:ext cx="6622536" cy="1633182"/>
          </a:xfrm>
          <a:prstGeom prst="rect">
            <a:avLst/>
          </a:prstGeom>
        </p:spPr>
      </p:pic>
      <p:sp>
        <p:nvSpPr>
          <p:cNvPr id="4" name="직사각형 8">
            <a:extLst>
              <a:ext uri="{FF2B5EF4-FFF2-40B4-BE49-F238E27FC236}">
                <a16:creationId xmlns:a16="http://schemas.microsoft.com/office/drawing/2014/main" id="{3649F5D8-8715-0133-90CF-FDA9870F94C2}"/>
              </a:ext>
            </a:extLst>
          </p:cNvPr>
          <p:cNvSpPr/>
          <p:nvPr/>
        </p:nvSpPr>
        <p:spPr>
          <a:xfrm>
            <a:off x="1365556" y="2298987"/>
            <a:ext cx="896620" cy="1651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20CA-97EA-1C45-B28D-E85592A94444}"/>
              </a:ext>
            </a:extLst>
          </p:cNvPr>
          <p:cNvSpPr txBox="1"/>
          <p:nvPr/>
        </p:nvSpPr>
        <p:spPr>
          <a:xfrm>
            <a:off x="1302056" y="1676112"/>
            <a:ext cx="456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Технологии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7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3933155" y="2951946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Результаты</a:t>
            </a:r>
            <a:endParaRPr lang="en-US" altLang="ko-KR" sz="28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1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0CA5DE-7E27-4CE0-AB5D-1093827F73E4}"/>
              </a:ext>
            </a:extLst>
          </p:cNvPr>
          <p:cNvSpPr/>
          <p:nvPr/>
        </p:nvSpPr>
        <p:spPr>
          <a:xfrm>
            <a:off x="6591869" y="2096851"/>
            <a:ext cx="3093492" cy="2229489"/>
          </a:xfrm>
          <a:prstGeom prst="rect">
            <a:avLst/>
          </a:prstGeom>
          <a:noFill/>
          <a:ln w="38100" cap="flat">
            <a:solidFill>
              <a:srgbClr val="542DF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BAA0E3-EDD0-4400-AA05-C5A3032BB838}"/>
              </a:ext>
            </a:extLst>
          </p:cNvPr>
          <p:cNvSpPr txBox="1"/>
          <p:nvPr/>
        </p:nvSpPr>
        <p:spPr>
          <a:xfrm>
            <a:off x="6650653" y="2282503"/>
            <a:ext cx="2739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Главная страница веб-приложения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51BFDB-60F9-4716-A5B9-43E2668D8049}"/>
              </a:ext>
            </a:extLst>
          </p:cNvPr>
          <p:cNvSpPr txBox="1"/>
          <p:nvPr/>
        </p:nvSpPr>
        <p:spPr>
          <a:xfrm>
            <a:off x="6650653" y="2975986"/>
            <a:ext cx="273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altLang="ko-KR" sz="1200" dirty="0">
                <a:solidFill>
                  <a:srgbClr val="542DF0"/>
                </a:solidFill>
              </a:rPr>
              <a:t>Содержит логотип, учитывает цвета вуза</a:t>
            </a:r>
            <a:endParaRPr lang="en-US" altLang="ko-KR" sz="1200" dirty="0">
              <a:solidFill>
                <a:srgbClr val="542DF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C31BF8-C07B-418C-5B03-10E655E5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16" y="1154962"/>
            <a:ext cx="6120130" cy="39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55775E-92CB-448F-920A-CF7FB8E7A7D7}"/>
              </a:ext>
            </a:extLst>
          </p:cNvPr>
          <p:cNvSpPr txBox="1"/>
          <p:nvPr/>
        </p:nvSpPr>
        <p:spPr>
          <a:xfrm>
            <a:off x="3752518" y="2797033"/>
            <a:ext cx="468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b="1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Демонстрация работы веб-приложения</a:t>
            </a:r>
            <a:endParaRPr lang="ko-KR" altLang="en-US" sz="2800" b="1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2684060" y="2810262"/>
            <a:ext cx="6864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5000" dirty="0">
                <a:solidFill>
                  <a:srgbClr val="542DF0"/>
                </a:solidFill>
              </a:rPr>
              <a:t>Спасибо за внимание</a:t>
            </a:r>
            <a:r>
              <a:rPr lang="en-US" altLang="ko-KR" sz="5000" dirty="0">
                <a:solidFill>
                  <a:srgbClr val="542DF0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Содержание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14507" y="1607506"/>
            <a:ext cx="2783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Актуальность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14507" y="2690882"/>
            <a:ext cx="27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Объект и предмет исследования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14507" y="3774258"/>
            <a:ext cx="2783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Предмет исследования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A1228-5829-4937-A71A-D19068719AAE}"/>
              </a:ext>
            </a:extLst>
          </p:cNvPr>
          <p:cNvSpPr/>
          <p:nvPr/>
        </p:nvSpPr>
        <p:spPr>
          <a:xfrm>
            <a:off x="5714507" y="4857635"/>
            <a:ext cx="2783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Цели и задачи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CEF9E2-C63C-418A-B68E-8CAFC1F8F180}"/>
              </a:ext>
            </a:extLst>
          </p:cNvPr>
          <p:cNvSpPr/>
          <p:nvPr/>
        </p:nvSpPr>
        <p:spPr>
          <a:xfrm>
            <a:off x="4904796" y="1588654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01.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76B5B2-2606-4396-9A6C-88C4389ADE54}"/>
              </a:ext>
            </a:extLst>
          </p:cNvPr>
          <p:cNvSpPr/>
          <p:nvPr/>
        </p:nvSpPr>
        <p:spPr>
          <a:xfrm>
            <a:off x="4904796" y="2672030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02.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3CA77E-D608-47EA-8B63-0D4A7EC517A0}"/>
              </a:ext>
            </a:extLst>
          </p:cNvPr>
          <p:cNvSpPr/>
          <p:nvPr/>
        </p:nvSpPr>
        <p:spPr>
          <a:xfrm>
            <a:off x="4904796" y="375540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03.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11FDD6-C35A-47CF-BCED-CB12CDF65CB6}"/>
              </a:ext>
            </a:extLst>
          </p:cNvPr>
          <p:cNvSpPr/>
          <p:nvPr/>
        </p:nvSpPr>
        <p:spPr>
          <a:xfrm>
            <a:off x="4904796" y="4838783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04.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AEF4812-4E8D-4105-8B3A-0D086ABA1B99}"/>
              </a:ext>
            </a:extLst>
          </p:cNvPr>
          <p:cNvSpPr txBox="1"/>
          <p:nvPr/>
        </p:nvSpPr>
        <p:spPr>
          <a:xfrm>
            <a:off x="3364684" y="888681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b="1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Актуальность</a:t>
            </a:r>
            <a:endParaRPr lang="ko-KR" altLang="en-US" sz="3600" b="1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4D2B-831A-478F-BB49-E23CCA4ED9E2}"/>
              </a:ext>
            </a:extLst>
          </p:cNvPr>
          <p:cNvSpPr txBox="1"/>
          <p:nvPr/>
        </p:nvSpPr>
        <p:spPr>
          <a:xfrm>
            <a:off x="1911301" y="1703101"/>
            <a:ext cx="8950129" cy="4154984"/>
          </a:xfrm>
          <a:prstGeom prst="rect">
            <a:avLst/>
          </a:prstGeom>
          <a:solidFill>
            <a:srgbClr val="E6E1FF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Актуальность работы заключается в необходимости создания централизованной платформы для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взаимодействия участников клуба, которая позволит обеспечить более эффективный обмен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информацией, ресурсами и идеями. На текущий момент, отсутствие такой платформы затрудняет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процесс сотрудничества и развития стартап-проектов в сфере образовательных технологий.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Платформа способствует формированию единого академического содружества, где участники могут обмениваться опытом, поддерживать друг друга и создавать благоприятную атмосферу для развития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образовательных технологий.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Более того, в свете федерального проекта «Платформа университетского технологического предпринимательства», актуальность создания веб-приложения для EdTech Startup Club приобретает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дополнительный вес. Этот проект направлен на поддержку предпринимательского потенциала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молодёжи и ставит своей целью формирование нового поколения технологических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предпринимателей. </a:t>
            </a:r>
          </a:p>
          <a:p>
            <a:pPr algn="ctr"/>
            <a:endParaRPr lang="en-US" altLang="ko-KR" sz="1200" dirty="0">
              <a:solidFill>
                <a:srgbClr val="542D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82ED9829-8F94-419A-8A96-C94877FBB2CF}"/>
              </a:ext>
            </a:extLst>
          </p:cNvPr>
          <p:cNvSpPr txBox="1"/>
          <p:nvPr/>
        </p:nvSpPr>
        <p:spPr>
          <a:xfrm>
            <a:off x="1566256" y="1388983"/>
            <a:ext cx="3066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Объект и предмет исследования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F048C2-416D-4056-AA74-E4C24999AC5F}"/>
              </a:ext>
            </a:extLst>
          </p:cNvPr>
          <p:cNvSpPr txBox="1"/>
          <p:nvPr/>
        </p:nvSpPr>
        <p:spPr>
          <a:xfrm>
            <a:off x="6457036" y="1778541"/>
            <a:ext cx="4913697" cy="111825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rgbClr val="542DF0"/>
                </a:solidFill>
              </a:rPr>
              <a:t>Процесс взаимодействия между участниками EdTech Startup Club. </a:t>
            </a:r>
          </a:p>
          <a:p>
            <a:endParaRPr lang="ko-KR" altLang="en-US" sz="1200" dirty="0">
              <a:solidFill>
                <a:srgbClr val="542DF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F4E138-DFE1-4579-9C57-588501412930}"/>
              </a:ext>
            </a:extLst>
          </p:cNvPr>
          <p:cNvSpPr/>
          <p:nvPr/>
        </p:nvSpPr>
        <p:spPr>
          <a:xfrm>
            <a:off x="6749833" y="1380376"/>
            <a:ext cx="462089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b="1" dirty="0">
                <a:solidFill>
                  <a:srgbClr val="542DF0"/>
                </a:solidFill>
                <a:latin typeface="+mj-lt"/>
              </a:rPr>
              <a:t>Объект исследования</a:t>
            </a:r>
            <a:endParaRPr lang="en-US" altLang="ko-KR" b="1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5DEE056-AF9A-4E9A-9649-424546EDF1CE}"/>
              </a:ext>
            </a:extLst>
          </p:cNvPr>
          <p:cNvGrpSpPr/>
          <p:nvPr/>
        </p:nvGrpSpPr>
        <p:grpSpPr>
          <a:xfrm>
            <a:off x="6228912" y="1482567"/>
            <a:ext cx="390525" cy="390525"/>
            <a:chOff x="2801293" y="892968"/>
            <a:chExt cx="390525" cy="390525"/>
          </a:xfrm>
          <a:solidFill>
            <a:schemeClr val="tx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F87DCDA-3D44-4B79-9AE5-2A28D94EE423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73476FD-8319-439F-861E-3FB9684611C6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E8E9966-AEA6-4E67-9093-EDDFC11FF392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D7A5231-602B-4F34-A18C-8A0A55CBB9B2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50893D1-26E1-49A3-9CBC-26D5642FF335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7482065-2B7C-4493-8C92-B5B25CF61B9F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0821E75-2A96-4D88-B95E-8499164BD624}"/>
              </a:ext>
            </a:extLst>
          </p:cNvPr>
          <p:cNvSpPr txBox="1"/>
          <p:nvPr/>
        </p:nvSpPr>
        <p:spPr>
          <a:xfrm>
            <a:off x="6587319" y="3392515"/>
            <a:ext cx="4226257" cy="79367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rgbClr val="542DF0"/>
                </a:solidFill>
              </a:rPr>
              <a:t>Веб-приложение как инструмент для улучшения этого взаимодействия.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38CA2C-8916-411F-A39F-B2567D2E3B92}"/>
              </a:ext>
            </a:extLst>
          </p:cNvPr>
          <p:cNvSpPr/>
          <p:nvPr/>
        </p:nvSpPr>
        <p:spPr>
          <a:xfrm>
            <a:off x="6749833" y="3028532"/>
            <a:ext cx="462089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b="1" dirty="0">
                <a:solidFill>
                  <a:srgbClr val="542DF0"/>
                </a:solidFill>
                <a:latin typeface="+mj-lt"/>
              </a:rPr>
              <a:t>Предмет исследования</a:t>
            </a:r>
            <a:endParaRPr lang="en-US" altLang="ko-KR" b="1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59">
            <a:extLst>
              <a:ext uri="{FF2B5EF4-FFF2-40B4-BE49-F238E27FC236}">
                <a16:creationId xmlns:a16="http://schemas.microsoft.com/office/drawing/2014/main" id="{653F226E-9C8C-44EB-9C0C-497EFFA85750}"/>
              </a:ext>
            </a:extLst>
          </p:cNvPr>
          <p:cNvGrpSpPr/>
          <p:nvPr/>
        </p:nvGrpSpPr>
        <p:grpSpPr>
          <a:xfrm>
            <a:off x="6231512" y="3038475"/>
            <a:ext cx="390525" cy="390525"/>
            <a:chOff x="2801293" y="892968"/>
            <a:chExt cx="390525" cy="390525"/>
          </a:xfrm>
          <a:solidFill>
            <a:schemeClr val="tx1"/>
          </a:solidFill>
        </p:grpSpPr>
        <p:sp>
          <p:nvSpPr>
            <p:cNvPr id="3" name="자유형: 도형 60">
              <a:extLst>
                <a:ext uri="{FF2B5EF4-FFF2-40B4-BE49-F238E27FC236}">
                  <a16:creationId xmlns:a16="http://schemas.microsoft.com/office/drawing/2014/main" id="{B88DF9B0-F97D-5947-001F-9AA01EB71BFF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자유형: 도형 61">
              <a:extLst>
                <a:ext uri="{FF2B5EF4-FFF2-40B4-BE49-F238E27FC236}">
                  <a16:creationId xmlns:a16="http://schemas.microsoft.com/office/drawing/2014/main" id="{47E0854B-473B-3520-BEB0-5265F6FC26C2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자유형: 도형 62">
              <a:extLst>
                <a:ext uri="{FF2B5EF4-FFF2-40B4-BE49-F238E27FC236}">
                  <a16:creationId xmlns:a16="http://schemas.microsoft.com/office/drawing/2014/main" id="{F23EBF0E-4E8A-667D-FC61-FDACF46D05E7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자유형: 도형 63">
              <a:extLst>
                <a:ext uri="{FF2B5EF4-FFF2-40B4-BE49-F238E27FC236}">
                  <a16:creationId xmlns:a16="http://schemas.microsoft.com/office/drawing/2014/main" id="{416E0375-9760-5C31-5D44-5B9ED6F13588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자유형: 도형 64">
              <a:extLst>
                <a:ext uri="{FF2B5EF4-FFF2-40B4-BE49-F238E27FC236}">
                  <a16:creationId xmlns:a16="http://schemas.microsoft.com/office/drawing/2014/main" id="{816415A2-5B51-7F99-93B9-846EAB3E3C9D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자유형: 도형 65">
              <a:extLst>
                <a:ext uri="{FF2B5EF4-FFF2-40B4-BE49-F238E27FC236}">
                  <a16:creationId xmlns:a16="http://schemas.microsoft.com/office/drawing/2014/main" id="{3ABE1C3D-FB6E-685E-CB2D-A071AF6C3D3A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2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6141A4-DD1C-46E7-9C85-3C100C655672}"/>
              </a:ext>
            </a:extLst>
          </p:cNvPr>
          <p:cNvSpPr txBox="1"/>
          <p:nvPr/>
        </p:nvSpPr>
        <p:spPr>
          <a:xfrm>
            <a:off x="928625" y="1316948"/>
            <a:ext cx="1682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4400" dirty="0">
                <a:solidFill>
                  <a:srgbClr val="542DF0"/>
                </a:solidFill>
              </a:rPr>
              <a:t>Цель</a:t>
            </a:r>
            <a:endParaRPr lang="en-US" altLang="ko-KR" sz="4400" dirty="0">
              <a:solidFill>
                <a:srgbClr val="542D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BB3B8-E40A-4B68-8EBB-B29C40F27FDF}"/>
              </a:ext>
            </a:extLst>
          </p:cNvPr>
          <p:cNvSpPr txBox="1"/>
          <p:nvPr/>
        </p:nvSpPr>
        <p:spPr>
          <a:xfrm>
            <a:off x="4954715" y="1428256"/>
            <a:ext cx="58634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542DF0"/>
                </a:solidFill>
              </a:rPr>
              <a:t>Разработка веб-приложения для </a:t>
            </a:r>
          </a:p>
          <a:p>
            <a:r>
              <a:rPr lang="ru-RU" sz="2400" dirty="0">
                <a:solidFill>
                  <a:srgbClr val="542DF0"/>
                </a:solidFill>
              </a:rPr>
              <a:t>EdTech Startup Club, способствующего улучшению коммуникации </a:t>
            </a:r>
          </a:p>
          <a:p>
            <a:r>
              <a:rPr lang="ru-RU" sz="2400" dirty="0">
                <a:solidFill>
                  <a:srgbClr val="542DF0"/>
                </a:solidFill>
              </a:rPr>
              <a:t>и взаимодействия между участниками </a:t>
            </a:r>
          </a:p>
          <a:p>
            <a:r>
              <a:rPr lang="ru-RU" sz="2400" dirty="0">
                <a:solidFill>
                  <a:srgbClr val="542DF0"/>
                </a:solidFill>
              </a:rPr>
              <a:t>клуба. </a:t>
            </a:r>
          </a:p>
          <a:p>
            <a:endParaRPr lang="en-US" altLang="ko-KR" sz="1200" dirty="0">
              <a:solidFill>
                <a:srgbClr val="542D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1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14506" y="1607506"/>
            <a:ext cx="4075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Провести анализ основных </a:t>
            </a:r>
          </a:p>
          <a:p>
            <a:r>
              <a:rPr lang="ru-RU" dirty="0">
                <a:solidFill>
                  <a:srgbClr val="542DF0"/>
                </a:solidFill>
                <a:latin typeface="+mj-lt"/>
              </a:rPr>
              <a:t>концепций и методологий </a:t>
            </a:r>
          </a:p>
          <a:p>
            <a:r>
              <a:rPr lang="ru-RU" dirty="0">
                <a:solidFill>
                  <a:srgbClr val="542DF0"/>
                </a:solidFill>
                <a:latin typeface="+mj-lt"/>
              </a:rPr>
              <a:t>веб-разработки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14507" y="2690882"/>
            <a:ext cx="27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выделить основные этапы веб-разработки 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14507" y="3774258"/>
            <a:ext cx="278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проанализировать существующие аналогичные решения 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A1228-5829-4937-A71A-D19068719AAE}"/>
              </a:ext>
            </a:extLst>
          </p:cNvPr>
          <p:cNvSpPr/>
          <p:nvPr/>
        </p:nvSpPr>
        <p:spPr>
          <a:xfrm>
            <a:off x="5714507" y="4857635"/>
            <a:ext cx="27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составить карту пользовательских историй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D32BE2A-AA61-4384-9E49-016C415B093B}"/>
              </a:ext>
            </a:extLst>
          </p:cNvPr>
          <p:cNvSpPr/>
          <p:nvPr/>
        </p:nvSpPr>
        <p:spPr>
          <a:xfrm>
            <a:off x="4830688" y="2722632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C0762F-8293-44C7-91FE-D3350535905D}"/>
              </a:ext>
            </a:extLst>
          </p:cNvPr>
          <p:cNvSpPr/>
          <p:nvPr/>
        </p:nvSpPr>
        <p:spPr>
          <a:xfrm>
            <a:off x="4830688" y="3806008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8159C14-4324-4089-BDAE-7F99B27CD119}"/>
              </a:ext>
            </a:extLst>
          </p:cNvPr>
          <p:cNvSpPr/>
          <p:nvPr/>
        </p:nvSpPr>
        <p:spPr>
          <a:xfrm>
            <a:off x="4830688" y="4889385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E354B5-70BC-43C7-8EFC-3398B0DA3CFB}"/>
              </a:ext>
            </a:extLst>
          </p:cNvPr>
          <p:cNvSpPr/>
          <p:nvPr/>
        </p:nvSpPr>
        <p:spPr>
          <a:xfrm>
            <a:off x="4830688" y="1639256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EE4859-CBE7-47A0-9605-E09BE477D56E}"/>
              </a:ext>
            </a:extLst>
          </p:cNvPr>
          <p:cNvSpPr txBox="1"/>
          <p:nvPr/>
        </p:nvSpPr>
        <p:spPr>
          <a:xfrm>
            <a:off x="829710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Задачи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5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14507" y="1607506"/>
            <a:ext cx="3229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создать интерактивный прототип в качестве пользовательских сценариев 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14507" y="2690882"/>
            <a:ext cx="278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выбрать подходящий технологический стек и инструменты разработки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14507" y="3774258"/>
            <a:ext cx="3629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разработать прототип и дизайн веб-приложения, проектировать базу данных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A1228-5829-4937-A71A-D19068719AAE}"/>
              </a:ext>
            </a:extLst>
          </p:cNvPr>
          <p:cNvSpPr/>
          <p:nvPr/>
        </p:nvSpPr>
        <p:spPr>
          <a:xfrm>
            <a:off x="5714507" y="4857635"/>
            <a:ext cx="278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описать процесс развертывания веб-приложения на сервере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D32BE2A-AA61-4384-9E49-016C415B093B}"/>
              </a:ext>
            </a:extLst>
          </p:cNvPr>
          <p:cNvSpPr/>
          <p:nvPr/>
        </p:nvSpPr>
        <p:spPr>
          <a:xfrm>
            <a:off x="4830688" y="2722632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C0762F-8293-44C7-91FE-D3350535905D}"/>
              </a:ext>
            </a:extLst>
          </p:cNvPr>
          <p:cNvSpPr/>
          <p:nvPr/>
        </p:nvSpPr>
        <p:spPr>
          <a:xfrm>
            <a:off x="4830688" y="3806008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8159C14-4324-4089-BDAE-7F99B27CD119}"/>
              </a:ext>
            </a:extLst>
          </p:cNvPr>
          <p:cNvSpPr/>
          <p:nvPr/>
        </p:nvSpPr>
        <p:spPr>
          <a:xfrm>
            <a:off x="4830688" y="4889385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E354B5-70BC-43C7-8EFC-3398B0DA3CFB}"/>
              </a:ext>
            </a:extLst>
          </p:cNvPr>
          <p:cNvSpPr/>
          <p:nvPr/>
        </p:nvSpPr>
        <p:spPr>
          <a:xfrm>
            <a:off x="4830688" y="1639256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EE4859-CBE7-47A0-9605-E09BE477D56E}"/>
              </a:ext>
            </a:extLst>
          </p:cNvPr>
          <p:cNvSpPr txBox="1"/>
          <p:nvPr/>
        </p:nvSpPr>
        <p:spPr>
          <a:xfrm>
            <a:off x="829710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Задачи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3933155" y="2951946"/>
            <a:ext cx="418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Инструменты и технологии</a:t>
            </a:r>
            <a:endParaRPr lang="en-US" altLang="ko-KR" sz="28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EA974-D682-41FE-B209-E874F073134B}"/>
              </a:ext>
            </a:extLst>
          </p:cNvPr>
          <p:cNvSpPr txBox="1"/>
          <p:nvPr/>
        </p:nvSpPr>
        <p:spPr>
          <a:xfrm>
            <a:off x="1321523" y="1906528"/>
            <a:ext cx="5323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GIT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INTELLIJ IDEA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VSCODE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DOCKER</a:t>
            </a:r>
          </a:p>
          <a:p>
            <a:endParaRPr lang="en-US" altLang="ko-KR" sz="1600" dirty="0">
              <a:solidFill>
                <a:srgbClr val="542DF0"/>
              </a:solidFill>
              <a:latin typeface="+mj-lt"/>
            </a:endParaRPr>
          </a:p>
          <a:p>
            <a:endParaRPr lang="en-US" altLang="ko-KR" sz="1600" dirty="0">
              <a:solidFill>
                <a:srgbClr val="542DF0"/>
              </a:solidFill>
              <a:latin typeface="+mj-lt"/>
            </a:endParaRPr>
          </a:p>
          <a:p>
            <a:endParaRPr lang="en-US" altLang="ko-KR" sz="1600" dirty="0">
              <a:solidFill>
                <a:srgbClr val="542DF0"/>
              </a:solidFill>
              <a:latin typeface="+mj-lt"/>
            </a:endParaRPr>
          </a:p>
          <a:p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" name="직사각형 8">
            <a:extLst>
              <a:ext uri="{FF2B5EF4-FFF2-40B4-BE49-F238E27FC236}">
                <a16:creationId xmlns:a16="http://schemas.microsoft.com/office/drawing/2014/main" id="{A0BB4A56-4CF7-6A55-6515-70E823B0D138}"/>
              </a:ext>
            </a:extLst>
          </p:cNvPr>
          <p:cNvSpPr/>
          <p:nvPr/>
        </p:nvSpPr>
        <p:spPr>
          <a:xfrm>
            <a:off x="1365556" y="1116181"/>
            <a:ext cx="896620" cy="1651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61941-AAC6-4156-8BF0-1DCE15EB0B03}"/>
              </a:ext>
            </a:extLst>
          </p:cNvPr>
          <p:cNvSpPr txBox="1"/>
          <p:nvPr/>
        </p:nvSpPr>
        <p:spPr>
          <a:xfrm>
            <a:off x="1238366" y="511170"/>
            <a:ext cx="456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Инструменты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C40EA72-BE20-6BFC-0E3A-B6BC7818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13" y="1446566"/>
            <a:ext cx="5750968" cy="36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8698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298</Words>
  <Application>Microsoft Office PowerPoint</Application>
  <PresentationFormat>Широкоэкранный</PresentationFormat>
  <Paragraphs>67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Wingdings</vt:lpstr>
      <vt:lpstr>맑은 고딕</vt:lpstr>
      <vt:lpstr>Times New Roman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Таня Таринская</cp:lastModifiedBy>
  <cp:revision>211</cp:revision>
  <dcterms:created xsi:type="dcterms:W3CDTF">2019-04-06T05:20:47Z</dcterms:created>
  <dcterms:modified xsi:type="dcterms:W3CDTF">2024-05-19T20:16:16Z</dcterms:modified>
</cp:coreProperties>
</file>